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671" r:id="rId4"/>
    <p:sldMasterId id="2147483684" r:id="rId5"/>
    <p:sldMasterId id="2147483697" r:id="rId6"/>
    <p:sldMasterId id="2147483710" r:id="rId7"/>
  </p:sldMasterIdLst>
  <p:notesMasterIdLst>
    <p:notesMasterId r:id="rId22"/>
  </p:notesMasterIdLst>
  <p:handoutMasterIdLst>
    <p:handoutMasterId r:id="rId23"/>
  </p:handoutMasterIdLst>
  <p:sldIdLst>
    <p:sldId id="272" r:id="rId8"/>
    <p:sldId id="314" r:id="rId9"/>
    <p:sldId id="312" r:id="rId10"/>
    <p:sldId id="313" r:id="rId11"/>
    <p:sldId id="315" r:id="rId12"/>
    <p:sldId id="273" r:id="rId13"/>
    <p:sldId id="274" r:id="rId14"/>
    <p:sldId id="305" r:id="rId15"/>
    <p:sldId id="307" r:id="rId16"/>
    <p:sldId id="308" r:id="rId17"/>
    <p:sldId id="311" r:id="rId18"/>
    <p:sldId id="306" r:id="rId19"/>
    <p:sldId id="310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0062AC"/>
    <a:srgbClr val="F5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8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15463622461409"/>
          <c:y val="3.0464282195056216E-2"/>
          <c:w val="0.84784539953339166"/>
          <c:h val="0.804943757030371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0-18 year olds screened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1713</c:v>
                </c:pt>
                <c:pt idx="1">
                  <c:v>5887</c:v>
                </c:pt>
                <c:pt idx="2">
                  <c:v>8648</c:v>
                </c:pt>
                <c:pt idx="3">
                  <c:v>10783</c:v>
                </c:pt>
                <c:pt idx="4">
                  <c:v>11556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0-18 year olds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218984"/>
        <c:axId val="327353056"/>
      </c:barChart>
      <c:catAx>
        <c:axId val="32521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353056"/>
        <c:crosses val="autoZero"/>
        <c:auto val="1"/>
        <c:lblAlgn val="ctr"/>
        <c:lblOffset val="100"/>
        <c:noMultiLvlLbl val="0"/>
      </c:catAx>
      <c:valAx>
        <c:axId val="32735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218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of </a:t>
            </a:r>
            <a:r>
              <a:rPr lang="en-US" dirty="0" smtClean="0"/>
              <a:t>At-risk Children</a:t>
            </a:r>
            <a:endParaRPr lang="en-US" dirty="0"/>
          </a:p>
        </c:rich>
      </c:tx>
      <c:layout>
        <c:manualLayout>
          <c:xMode val="edge"/>
          <c:yMode val="edge"/>
          <c:x val="0.25744638170228723"/>
          <c:y val="3.7735858400400731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47568"/>
        <c:axId val="327347176"/>
      </c:barChart>
      <c:catAx>
        <c:axId val="32734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347176"/>
        <c:crosses val="autoZero"/>
        <c:auto val="1"/>
        <c:lblAlgn val="ctr"/>
        <c:lblOffset val="100"/>
        <c:noMultiLvlLbl val="0"/>
      </c:catAx>
      <c:valAx>
        <c:axId val="327347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734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Children Screening Positive (At risk)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0.11</c:v>
                </c:pt>
                <c:pt idx="2">
                  <c:v>9.2999999999999999E-2</c:v>
                </c:pt>
                <c:pt idx="3">
                  <c:v>9.2999999999999999E-2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53448"/>
        <c:axId val="327348352"/>
      </c:barChart>
      <c:catAx>
        <c:axId val="327353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348352"/>
        <c:crosses val="autoZero"/>
        <c:auto val="1"/>
        <c:lblAlgn val="ctr"/>
        <c:lblOffset val="100"/>
        <c:noMultiLvlLbl val="0"/>
      </c:catAx>
      <c:valAx>
        <c:axId val="327348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7353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Support</a:t>
            </a:r>
            <a:r>
              <a:rPr lang="en-US" baseline="0" dirty="0" smtClean="0"/>
              <a:t> for parents of 6-18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olds</a:t>
            </a:r>
            <a:endParaRPr lang="en-US" dirty="0"/>
          </a:p>
        </c:rich>
      </c:tx>
      <c:layout>
        <c:manualLayout>
          <c:xMode val="edge"/>
          <c:yMode val="edge"/>
          <c:x val="0.106771653543307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744929611071338E-2"/>
          <c:y val="0.11807100499937803"/>
          <c:w val="0.56249773323789076"/>
          <c:h val="0.811633236948689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Families Served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101</c:v>
                </c:pt>
                <c:pt idx="2">
                  <c:v>100</c:v>
                </c:pt>
                <c:pt idx="3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48744"/>
        <c:axId val="327349136"/>
      </c:barChart>
      <c:catAx>
        <c:axId val="32734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349136"/>
        <c:crosses val="autoZero"/>
        <c:auto val="1"/>
        <c:lblAlgn val="ctr"/>
        <c:lblOffset val="100"/>
        <c:noMultiLvlLbl val="0"/>
      </c:catAx>
      <c:valAx>
        <c:axId val="32734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7348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Support</a:t>
            </a:r>
            <a:r>
              <a:rPr lang="en-US" baseline="0" dirty="0" smtClean="0"/>
              <a:t> for parents of 0-5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olds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Units of Intervention Provided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736</c:v>
                </c:pt>
                <c:pt idx="1">
                  <c:v>914</c:v>
                </c:pt>
                <c:pt idx="2">
                  <c:v>1354</c:v>
                </c:pt>
                <c:pt idx="3">
                  <c:v>2084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50312"/>
        <c:axId val="327352272"/>
      </c:barChart>
      <c:catAx>
        <c:axId val="32735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352272"/>
        <c:crosses val="autoZero"/>
        <c:auto val="1"/>
        <c:lblAlgn val="ctr"/>
        <c:lblOffset val="100"/>
        <c:noMultiLvlLbl val="0"/>
      </c:catAx>
      <c:valAx>
        <c:axId val="32735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7350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88050314465404"/>
          <c:y val="0.6043745357302035"/>
          <c:w val="0.31937106918238994"/>
          <c:h val="8.914908980228107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Children receiving treatment from community mental health center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464</c:v>
                </c:pt>
                <c:pt idx="1">
                  <c:v>500</c:v>
                </c:pt>
                <c:pt idx="2">
                  <c:v>667</c:v>
                </c:pt>
                <c:pt idx="3">
                  <c:v>776</c:v>
                </c:pt>
                <c:pt idx="4">
                  <c:v>1266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50704"/>
        <c:axId val="327351096"/>
      </c:barChart>
      <c:catAx>
        <c:axId val="32735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351096"/>
        <c:crosses val="autoZero"/>
        <c:auto val="1"/>
        <c:lblAlgn val="ctr"/>
        <c:lblOffset val="100"/>
        <c:noMultiLvlLbl val="0"/>
      </c:catAx>
      <c:valAx>
        <c:axId val="32735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735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01015845241567E-2"/>
          <c:y val="0.13210116830385046"/>
          <c:w val="0.75592446777486144"/>
          <c:h val="0.811633236948689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Juvenile Police Reports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448</c:v>
                </c:pt>
                <c:pt idx="1">
                  <c:v>413</c:v>
                </c:pt>
                <c:pt idx="2">
                  <c:v>401</c:v>
                </c:pt>
                <c:pt idx="3">
                  <c:v>367</c:v>
                </c:pt>
                <c:pt idx="4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346392"/>
        <c:axId val="327346784"/>
      </c:barChart>
      <c:catAx>
        <c:axId val="32734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7346784"/>
        <c:crosses val="autoZero"/>
        <c:auto val="1"/>
        <c:lblAlgn val="ctr"/>
        <c:lblOffset val="100"/>
        <c:noMultiLvlLbl val="0"/>
      </c:catAx>
      <c:valAx>
        <c:axId val="327346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7346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Cost per child needed in Livingston </a:t>
            </a:r>
            <a:r>
              <a:rPr lang="en-US" sz="1800" dirty="0" smtClean="0"/>
              <a:t>County=$62</a:t>
            </a:r>
            <a:endParaRPr lang="en-US" sz="1800" dirty="0"/>
          </a:p>
        </c:rich>
      </c:tx>
      <c:layout>
        <c:manualLayout>
          <c:xMode val="edge"/>
          <c:yMode val="edge"/>
          <c:x val="0.30434951430040319"/>
          <c:y val="2.46119583415391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69107340963823"/>
          <c:y val="0.13841823426252547"/>
          <c:w val="0.65651350088088312"/>
          <c:h val="0.8615817629537881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16084641660118351"/>
                  <c:y val="-0.22091503267973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Cost already assumed by local </a:t>
                    </a:r>
                    <a:r>
                      <a:rPr lang="en-US" dirty="0" smtClean="0"/>
                      <a:t>agencies</a:t>
                    </a:r>
                    <a:r>
                      <a:rPr lang="en-US" dirty="0"/>
                      <a:t>
$48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544590021970269"/>
                  <c:y val="0.250708073255548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Funds required to continue 
$14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Cost already assumed by local agency</c:v>
                </c:pt>
                <c:pt idx="1">
                  <c:v>Funds required to continue implementation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48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66" y="1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>
              <a:defRPr sz="1200"/>
            </a:lvl1pPr>
          </a:lstStyle>
          <a:p>
            <a:fld id="{8238A08F-1BB2-468B-937E-F2BBE99F118C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2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66" y="8685072"/>
            <a:ext cx="2972372" cy="457358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>
              <a:defRPr sz="1200"/>
            </a:lvl1pPr>
          </a:lstStyle>
          <a:p>
            <a:fld id="{669EE7DD-254B-48F1-BBFB-48745FC5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643" cy="457358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88" y="1"/>
            <a:ext cx="2971643" cy="457358"/>
          </a:xfrm>
          <a:prstGeom prst="rect">
            <a:avLst/>
          </a:prstGeom>
        </p:spPr>
        <p:txBody>
          <a:bodyPr vert="horz" lIns="90260" tIns="45130" rIns="90260" bIns="45130" rtlCol="0"/>
          <a:lstStyle>
            <a:lvl1pPr algn="r">
              <a:defRPr sz="1200"/>
            </a:lvl1pPr>
          </a:lstStyle>
          <a:p>
            <a:fld id="{35DE8FBE-D980-415D-BEA9-8EE2E7D5373F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60" tIns="45130" rIns="90260" bIns="451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5" y="4344109"/>
            <a:ext cx="5486713" cy="4114643"/>
          </a:xfrm>
          <a:prstGeom prst="rect">
            <a:avLst/>
          </a:prstGeom>
        </p:spPr>
        <p:txBody>
          <a:bodyPr vert="horz" lIns="90260" tIns="45130" rIns="90260" bIns="4513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073"/>
            <a:ext cx="2971643" cy="457358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88" y="8685073"/>
            <a:ext cx="2971643" cy="457358"/>
          </a:xfrm>
          <a:prstGeom prst="rect">
            <a:avLst/>
          </a:prstGeom>
        </p:spPr>
        <p:txBody>
          <a:bodyPr vert="horz" lIns="90260" tIns="45130" rIns="90260" bIns="45130" rtlCol="0" anchor="b"/>
          <a:lstStyle>
            <a:lvl1pPr algn="r">
              <a:defRPr sz="1200"/>
            </a:lvl1pPr>
          </a:lstStyle>
          <a:p>
            <a:fld id="{6257AB16-3F75-4151-8C45-EBF4BE8D9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Increase capacity of system of care</a:t>
            </a:r>
            <a:r>
              <a:rPr lang="en-US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A. Increase workforce to meet needs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B. Increase skills of current personnel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C. Fill identified service gaps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D. Identify funding sources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2. Increase accessibility of services</a:t>
            </a:r>
            <a:r>
              <a:rPr lang="en-US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A. Identify barriers to utilization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B. Decrease stigma barrier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C. Decrease financial barrier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D. Decrease transportation barrier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E. Increase awareness of services &amp; how to access them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3. Increase coordination of services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A. Promote linkages to the medical home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B. Increase likelihood of successful transition from one setting/provider to another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C. Increase collaboration between providers serving same clients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D. Utilize data to evaluate process &amp; outcomes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4. Decrease rates of risk behaviors and frequency &amp; severity of mental disorders</a:t>
            </a:r>
            <a:r>
              <a:rPr lang="en-US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A. Promote child &amp; adolescent social- emotional skill development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B. Nurture protective factors (e.g., adult-child relationships &amp; school engagement)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C. Identify and support at-risk children &amp; adolescents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C0E1DA-DB0C-455B-B0A6-55A858D031D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3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3886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2C1-A238-487F-A064-42183CCDAC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9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3C95-5829-4961-B677-F0D7649E61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88F6-B1CA-477F-B78E-E5F43C16E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6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E2BE-1A06-413B-9961-9FF3D917EA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1C15-3FCB-4BC0-AFC3-59D53682D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9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3FD3-41B3-41A7-8751-BD6EB74F9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4DC4-3980-4EC0-B8C2-FA1ACC941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22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A869-345A-43EE-B074-2B4233E9FB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7BB0-6935-4840-A854-9AB536A8F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0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FCB2-29A6-454E-AAA8-64EE52C22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79A0-D148-4F32-9FB9-B268665F6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3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B78B-5CF8-47E0-BE40-F4D4E44E6B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385A-398B-42DC-AF87-D6A2C3C7F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88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A623-DCCC-4093-AEA7-AF82C68724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D1F63-4741-4175-AC58-2C65F999A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188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FF06-F2B7-40E0-AD04-6FD81384F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075EF-26CE-41DF-A5FA-2DFF9FE3C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26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0516-D34F-449C-BABC-59DD0E8FB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86A2C-A805-4B4B-A02F-0164AF16D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138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0" y="6096000"/>
            <a:ext cx="9144000" cy="336550"/>
          </a:xfrm>
          <a:prstGeom prst="rect">
            <a:avLst/>
          </a:prstGeom>
          <a:solidFill>
            <a:srgbClr val="F49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</a:t>
            </a:r>
            <a:r>
              <a:rPr lang="en-US" altLang="en-US" sz="1600" b="1" smtClean="0">
                <a:solidFill>
                  <a:srgbClr val="007AC3"/>
                </a:solidFill>
                <a:latin typeface="Calibri" panose="020F0502020204030204" pitchFamily="34" charset="0"/>
              </a:rPr>
              <a:t>Collaborative for Academic, Social, and Emotional Learning</a:t>
            </a:r>
          </a:p>
        </p:txBody>
      </p:sp>
      <p:pic>
        <p:nvPicPr>
          <p:cNvPr id="4" name="Picture 9" descr=" CASEL.gif                                                      001F8FF6Mac HD2                        BAA3AAA7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11825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213" y="1370013"/>
            <a:ext cx="6856412" cy="28336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35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C1528-C508-4DEB-A7EA-BBF62E2BE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87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020D-82F7-4126-A8CE-7B888A756A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452-0DD6-4722-B413-63FC6B8DA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21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6902-A314-4433-9D4C-1576703072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BEBC6-568A-44CA-9521-8A7F21277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208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3C95-5829-4961-B677-F0D7649E61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88F6-B1CA-477F-B78E-E5F43C16E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0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E2BE-1A06-413B-9961-9FF3D917EA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1C15-3FCB-4BC0-AFC3-59D53682D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37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3FD3-41B3-41A7-8751-BD6EB74F9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4DC4-3980-4EC0-B8C2-FA1ACC941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586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A869-345A-43EE-B074-2B4233E9FB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7BB0-6935-4840-A854-9AB536A8F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612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FCB2-29A6-454E-AAA8-64EE52C22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79A0-D148-4F32-9FB9-B268665F6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65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B78B-5CF8-47E0-BE40-F4D4E44E6B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385A-398B-42DC-AF87-D6A2C3C7F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788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A623-DCCC-4093-AEA7-AF82C68724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D1F63-4741-4175-AC58-2C65F999A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7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FF06-F2B7-40E0-AD04-6FD81384F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075EF-26CE-41DF-A5FA-2DFF9FE3C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1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6489-0E04-4FE8-B5F5-7A27B9692586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D792-BFE1-42E5-892D-324BA9966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2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0516-D34F-449C-BABC-59DD0E8FB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86A2C-A805-4B4B-A02F-0164AF16D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394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0" y="6096000"/>
            <a:ext cx="9144000" cy="336550"/>
          </a:xfrm>
          <a:prstGeom prst="rect">
            <a:avLst/>
          </a:prstGeom>
          <a:solidFill>
            <a:srgbClr val="F49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</a:t>
            </a:r>
            <a:r>
              <a:rPr lang="en-US" altLang="en-US" sz="1600" b="1" smtClean="0">
                <a:solidFill>
                  <a:srgbClr val="007AC3"/>
                </a:solidFill>
                <a:latin typeface="Calibri" panose="020F0502020204030204" pitchFamily="34" charset="0"/>
              </a:rPr>
              <a:t>Collaborative for Academic, Social, and Emotional Learning</a:t>
            </a:r>
          </a:p>
        </p:txBody>
      </p:sp>
      <p:pic>
        <p:nvPicPr>
          <p:cNvPr id="4" name="Picture 9" descr=" CASEL.gif                                                      001F8FF6Mac HD2                        BAA3AAA7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11825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213" y="1370013"/>
            <a:ext cx="6856412" cy="28336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237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41C4-C3EB-4308-B4FC-9BF52E23D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7E993-8302-4FDD-B8EF-3E293A51A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419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A35A-955E-4B38-9776-E893B695EB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966BF-D8D4-4835-B600-6E5700F81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03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74AD-CBE0-476E-BA0C-7A1E2353A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E4C8B-2689-43FC-BDC8-4D57E1622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10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B247-F565-4627-959E-073693F2E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2C2D6-DAB4-484C-A33F-E6933A734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5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11FD-5CDC-407A-A94E-3B2FC4D8A6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2C2B-E9C1-43A0-9D90-C06AF8F19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0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9307-58EC-497F-AC11-F4AD258CF0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F6189-6199-4758-B2B3-41C7C11DA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362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F6E-A8C9-4E66-A625-57BF6DE8ED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934BB-0D7A-4B91-BB05-25CA97732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38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F153-581C-42D9-B7A8-48C431948D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7CCB-DC3A-4FF9-8C88-16C49958C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8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8A9F-951D-4996-BC8C-2DB63FA0D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16811-44A7-4D26-A228-1FB234ACB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44B8-53C9-452D-94B3-D25C3BA0B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00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CBD7-261C-421B-8B86-F3F6C3360D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79B8F-DA23-4058-8B93-922A6E345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52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6A58-CAF9-4C84-9579-1A40DDF899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1AB67-6EEC-4373-BF52-8E3F3866A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92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0" y="6096000"/>
            <a:ext cx="9144000" cy="336550"/>
          </a:xfrm>
          <a:prstGeom prst="rect">
            <a:avLst/>
          </a:prstGeom>
          <a:solidFill>
            <a:srgbClr val="F4922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                           </a:t>
            </a:r>
            <a:r>
              <a:rPr lang="en-US" sz="1600" b="1" dirty="0">
                <a:solidFill>
                  <a:srgbClr val="007AC3"/>
                </a:solidFill>
                <a:cs typeface="Arial" panose="020B0604020202020204" pitchFamily="34" charset="0"/>
              </a:rPr>
              <a:t>Collaborative for Academic, Social, and Emotional Learning</a:t>
            </a:r>
          </a:p>
        </p:txBody>
      </p:sp>
      <p:pic>
        <p:nvPicPr>
          <p:cNvPr id="4" name="Picture 9" descr=" CASEL.gif                                                      001F8FF6Mac HD2                        BAA3AAA7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11825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213" y="1370013"/>
            <a:ext cx="6856412" cy="28336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330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020D-82F7-4126-A8CE-7B888A756A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452-0DD6-4722-B413-63FC6B8DA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287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6902-A314-4433-9D4C-1576703072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BEBC6-568A-44CA-9521-8A7F21277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0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3C95-5829-4961-B677-F0D7649E61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88F6-B1CA-477F-B78E-E5F43C16E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31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E2BE-1A06-413B-9961-9FF3D917EA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1C15-3FCB-4BC0-AFC3-59D53682D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704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3FD3-41B3-41A7-8751-BD6EB74F92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4DC4-3980-4EC0-B8C2-FA1ACC941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486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A869-345A-43EE-B074-2B4233E9FB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7BB0-6935-4840-A854-9AB536A8F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68E-0B4E-4A56-B57F-F94A7715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FCB2-29A6-454E-AAA8-64EE52C22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D79A0-D148-4F32-9FB9-B268665F6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548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B78B-5CF8-47E0-BE40-F4D4E44E6B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385A-398B-42DC-AF87-D6A2C3C7F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33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A623-DCCC-4093-AEA7-AF82C68724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D1F63-4741-4175-AC58-2C65F999A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86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FF06-F2B7-40E0-AD04-6FD81384F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075EF-26CE-41DF-A5FA-2DFF9FE3C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318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0516-D34F-449C-BABC-59DD0E8FB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86A2C-A805-4B4B-A02F-0164AF16D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374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0" y="6096000"/>
            <a:ext cx="9144000" cy="336550"/>
          </a:xfrm>
          <a:prstGeom prst="rect">
            <a:avLst/>
          </a:prstGeom>
          <a:solidFill>
            <a:srgbClr val="F49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</a:t>
            </a:r>
            <a:r>
              <a:rPr lang="en-US" altLang="en-US" sz="1600" b="1" smtClean="0">
                <a:solidFill>
                  <a:srgbClr val="007AC3"/>
                </a:solidFill>
                <a:latin typeface="Calibri" panose="020F0502020204030204" pitchFamily="34" charset="0"/>
              </a:rPr>
              <a:t>Collaborative for Academic, Social, and Emotional Learning</a:t>
            </a:r>
          </a:p>
        </p:txBody>
      </p:sp>
      <p:pic>
        <p:nvPicPr>
          <p:cNvPr id="4" name="Picture 9" descr=" CASEL.gif                                                      001F8FF6Mac HD2                        BAA3AAA7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11825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213" y="1370013"/>
            <a:ext cx="6856412" cy="28336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81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68E-0B4E-4A56-B57F-F94A7715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68E-0B4E-4A56-B57F-F94A7715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020D-82F7-4126-A8CE-7B888A756A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452-0DD6-4722-B413-63FC6B8DA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7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6902-A314-4433-9D4C-1576703072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BEBC6-568A-44CA-9521-8A7F21277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F000-F6B8-474F-A462-21007A1302FB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C75C-B354-490D-8572-16DB60FBEA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" y="0"/>
            <a:ext cx="9140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2C21-15DD-4DCC-9C13-117BD00AFFF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8A9F-951D-4996-BC8C-2DB63FA0D2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E185-8644-4566-9E06-3B259D4D1C3E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168E-0B4E-4A56-B57F-F94A771586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974FA-B8C6-483D-96C2-BA37BC063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071A86-5335-4895-95CF-78B20860A3A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9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974FA-B8C6-483D-96C2-BA37BC063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071A86-5335-4895-95CF-78B20860A3A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8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3E167-1459-47A9-B10D-B22FC7BB97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D0FCC9-2AC5-4311-B75D-8EF6F5F0329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8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974FA-B8C6-483D-96C2-BA37BC063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071A86-5335-4895-95CF-78B20860A3A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1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534" y="4463659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5392"/>
                </a:solidFill>
                <a:latin typeface="Kristen ITC" pitchFamily="66" charset="0"/>
              </a:rPr>
              <a:t>Livingston County Children’s Network:  </a:t>
            </a:r>
            <a:r>
              <a:rPr lang="en-US" sz="3200" b="1" dirty="0" smtClean="0">
                <a:solidFill>
                  <a:srgbClr val="005392"/>
                </a:solidFill>
                <a:latin typeface="Kristen ITC" pitchFamily="66" charset="0"/>
              </a:rPr>
              <a:t>Community Scorecard</a:t>
            </a:r>
            <a:endParaRPr lang="en-US" sz="3200" b="1" dirty="0">
              <a:solidFill>
                <a:srgbClr val="005392"/>
              </a:solidFill>
              <a:latin typeface="Kristen ITC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579" y="6082113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dirty="0" smtClean="0">
                <a:latin typeface="Kristen ITC" pitchFamily="66" charset="0"/>
              </a:rPr>
              <a:t>2016</a:t>
            </a:r>
            <a:endParaRPr lang="en-US" sz="16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89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70-80% of at-risk children and youth receive individual or group services at school.</a:t>
            </a:r>
            <a:endParaRPr lang="en-US" sz="3200" dirty="0"/>
          </a:p>
        </p:txBody>
      </p:sp>
      <p:pic>
        <p:nvPicPr>
          <p:cNvPr id="4100" name="Picture 4" descr="C:\Users\bjhuber\AppData\Local\Microsoft\Windows\Temporary Internet Files\Content.IE5\N78UAJ0W\MP9004422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20" y="4038600"/>
            <a:ext cx="1764880" cy="26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jhuber\AppData\Local\Microsoft\Windows\Temporary Internet Files\Content.IE5\N78UAJ0W\MP9004424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9" y="1600200"/>
            <a:ext cx="3846624" cy="23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bjhuber\AppData\Local\Microsoft\Windows\Temporary Internet Files\Content.IE5\OC24DUVW\MP90044224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" y="228600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Many more </a:t>
            </a:r>
            <a:r>
              <a:rPr lang="en-US" b="1" dirty="0"/>
              <a:t>families who need </a:t>
            </a:r>
            <a:r>
              <a:rPr lang="en-US" b="1" dirty="0" smtClean="0"/>
              <a:t>parenting supports are </a:t>
            </a:r>
            <a:r>
              <a:rPr lang="en-US" b="1" dirty="0"/>
              <a:t>accessing them.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1926649"/>
              </p:ext>
            </p:extLst>
          </p:nvPr>
        </p:nvGraphicFramePr>
        <p:xfrm>
          <a:off x="4572000" y="1879976"/>
          <a:ext cx="419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1316514"/>
              </p:ext>
            </p:extLst>
          </p:nvPr>
        </p:nvGraphicFramePr>
        <p:xfrm>
          <a:off x="685800" y="1879976"/>
          <a:ext cx="411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86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782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number </a:t>
            </a:r>
            <a:r>
              <a:rPr lang="en-US" sz="3200" b="1" dirty="0"/>
              <a:t>of children and adolescents </a:t>
            </a:r>
            <a:r>
              <a:rPr lang="en-US" sz="3200" b="1" dirty="0" smtClean="0"/>
              <a:t>provided therapy by </a:t>
            </a:r>
            <a:r>
              <a:rPr lang="en-US" sz="3200" b="1" dirty="0"/>
              <a:t>Institute for Human Resources (IHR) has </a:t>
            </a:r>
            <a:r>
              <a:rPr lang="en-US" sz="3200" b="1" dirty="0" smtClean="0"/>
              <a:t>nearly tripled.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440170"/>
              </p:ext>
            </p:extLst>
          </p:nvPr>
        </p:nvGraphicFramePr>
        <p:xfrm>
          <a:off x="1905000" y="2133600"/>
          <a:ext cx="52578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 descr="C:\Users\bjhuber\AppData\Local\Microsoft\Windows\Temporary Internet Files\Content.IE5\33DDZLPM\MP9004483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76450"/>
            <a:ext cx="1803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706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Even our Juvenile Police Reports are decreasing... further evidence of our progress.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742203"/>
              </p:ext>
            </p:extLst>
          </p:nvPr>
        </p:nvGraphicFramePr>
        <p:xfrm>
          <a:off x="1143000" y="1752600"/>
          <a:ext cx="73914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9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6600" y="304800"/>
            <a:ext cx="5257800" cy="5334000"/>
          </a:xfrm>
        </p:spPr>
        <p:txBody>
          <a:bodyPr/>
          <a:lstStyle/>
          <a:p>
            <a:r>
              <a:rPr lang="en-US" sz="2400" b="1" dirty="0"/>
              <a:t>The community is committed to our children’s health and well-being.  Together we can secure the needed funds to continue all components of the Livingston County Children’s Network.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14852060"/>
              </p:ext>
            </p:extLst>
          </p:nvPr>
        </p:nvGraphicFramePr>
        <p:xfrm>
          <a:off x="1786467" y="2404886"/>
          <a:ext cx="6595533" cy="437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4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Our community needs: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733800" cy="28956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Risk Behaviors: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Drug &amp; Alcohol use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Truancy &amp; Drop-out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Obesity &amp; Body image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Teen pregnancy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Self-injury&amp; suicidal thoughts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Bullying &amp; Violence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35052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Risk Factors: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Family Instability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Family Mobility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Parent Availability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Parenting Skills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Poverty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Stigma associated with help-seeking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Increasing mental health needs of adults and kids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057400" y="4572000"/>
            <a:ext cx="5257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prstClr val="black"/>
                </a:solidFill>
              </a:rPr>
              <a:t>Protective Factors:</a:t>
            </a:r>
            <a:endParaRPr lang="en-US" altLang="en-US" sz="20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</a:rPr>
              <a:t>Lack of trusting/nurturing relationships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</a:rPr>
              <a:t>Lack of structure/supervision for youth (youth center, afterschool care, mentoring)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</a:rPr>
              <a:t>Lack of quality child care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7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00400" y="152400"/>
            <a:ext cx="23622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9144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28956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42672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34200" y="24384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43600" y="41910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43434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4" idx="1"/>
            <a:endCxn id="5" idx="7"/>
          </p:cNvCxnSpPr>
          <p:nvPr/>
        </p:nvCxnSpPr>
        <p:spPr>
          <a:xfrm rot="16200000" flipH="1" flipV="1">
            <a:off x="2352675" y="0"/>
            <a:ext cx="695325" cy="169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6" idx="7"/>
          </p:cNvCxnSpPr>
          <p:nvPr/>
        </p:nvCxnSpPr>
        <p:spPr>
          <a:xfrm rot="10800000" flipV="1">
            <a:off x="1930400" y="1333500"/>
            <a:ext cx="1270000" cy="184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3"/>
            <a:endCxn id="7" idx="0"/>
          </p:cNvCxnSpPr>
          <p:nvPr/>
        </p:nvCxnSpPr>
        <p:spPr>
          <a:xfrm rot="5400000">
            <a:off x="2114550" y="2835275"/>
            <a:ext cx="2098675" cy="765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4"/>
            <a:endCxn id="10" idx="0"/>
          </p:cNvCxnSpPr>
          <p:nvPr/>
        </p:nvCxnSpPr>
        <p:spPr>
          <a:xfrm rot="16200000" flipH="1">
            <a:off x="3695700" y="3200400"/>
            <a:ext cx="18288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  <a:endCxn id="9" idx="0"/>
          </p:cNvCxnSpPr>
          <p:nvPr/>
        </p:nvCxnSpPr>
        <p:spPr>
          <a:xfrm rot="16200000" flipH="1">
            <a:off x="5045075" y="2339975"/>
            <a:ext cx="2022475" cy="1679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1"/>
            <a:endCxn id="4" idx="6"/>
          </p:cNvCxnSpPr>
          <p:nvPr/>
        </p:nvCxnSpPr>
        <p:spPr>
          <a:xfrm rot="16200000" flipV="1">
            <a:off x="5695950" y="1200150"/>
            <a:ext cx="1384300" cy="165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581400" y="1295400"/>
            <a:ext cx="16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0" name="TextBox 41"/>
          <p:cNvSpPr txBox="1">
            <a:spLocks noChangeArrowheads="1"/>
          </p:cNvSpPr>
          <p:nvPr/>
        </p:nvSpPr>
        <p:spPr bwMode="auto">
          <a:xfrm>
            <a:off x="3429000" y="685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Team</a:t>
            </a:r>
          </a:p>
        </p:txBody>
      </p:sp>
      <p:sp>
        <p:nvSpPr>
          <p:cNvPr id="11281" name="TextBox 42"/>
          <p:cNvSpPr txBox="1">
            <a:spLocks noChangeArrowheads="1"/>
          </p:cNvSpPr>
          <p:nvPr/>
        </p:nvSpPr>
        <p:spPr bwMode="auto">
          <a:xfrm>
            <a:off x="3733800" y="14478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Council</a:t>
            </a:r>
          </a:p>
        </p:txBody>
      </p:sp>
      <p:sp>
        <p:nvSpPr>
          <p:cNvPr id="11282" name="TextBox 43"/>
          <p:cNvSpPr txBox="1">
            <a:spLocks noChangeArrowheads="1"/>
          </p:cNvSpPr>
          <p:nvPr/>
        </p:nvSpPr>
        <p:spPr bwMode="auto">
          <a:xfrm>
            <a:off x="838200" y="2286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altLang="en-US" sz="1800" b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3" name="TextBox 45"/>
          <p:cNvSpPr txBox="1">
            <a:spLocks noChangeArrowheads="1"/>
          </p:cNvSpPr>
          <p:nvPr/>
        </p:nvSpPr>
        <p:spPr bwMode="auto">
          <a:xfrm>
            <a:off x="457200" y="15240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</p:txBody>
      </p:sp>
      <p:sp>
        <p:nvSpPr>
          <p:cNvPr id="11284" name="TextBox 49"/>
          <p:cNvSpPr txBox="1">
            <a:spLocks noChangeArrowheads="1"/>
          </p:cNvSpPr>
          <p:nvPr/>
        </p:nvSpPr>
        <p:spPr bwMode="auto">
          <a:xfrm>
            <a:off x="381000" y="35052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</p:txBody>
      </p:sp>
      <p:sp>
        <p:nvSpPr>
          <p:cNvPr id="11285" name="TextBox 50"/>
          <p:cNvSpPr txBox="1">
            <a:spLocks noChangeArrowheads="1"/>
          </p:cNvSpPr>
          <p:nvPr/>
        </p:nvSpPr>
        <p:spPr bwMode="auto">
          <a:xfrm>
            <a:off x="2057400" y="47244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Evaluation</a:t>
            </a:r>
          </a:p>
        </p:txBody>
      </p:sp>
      <p:sp>
        <p:nvSpPr>
          <p:cNvPr id="11286" name="TextBox 51"/>
          <p:cNvSpPr txBox="1">
            <a:spLocks noChangeArrowheads="1"/>
          </p:cNvSpPr>
          <p:nvPr/>
        </p:nvSpPr>
        <p:spPr bwMode="auto">
          <a:xfrm>
            <a:off x="3962400" y="48006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Education</a:t>
            </a:r>
          </a:p>
        </p:txBody>
      </p:sp>
      <p:sp>
        <p:nvSpPr>
          <p:cNvPr id="11287" name="TextBox 53"/>
          <p:cNvSpPr txBox="1">
            <a:spLocks noChangeArrowheads="1"/>
          </p:cNvSpPr>
          <p:nvPr/>
        </p:nvSpPr>
        <p:spPr bwMode="auto">
          <a:xfrm>
            <a:off x="6019800" y="4572000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Education</a:t>
            </a:r>
          </a:p>
        </p:txBody>
      </p:sp>
      <p:sp>
        <p:nvSpPr>
          <p:cNvPr id="11288" name="TextBox 54"/>
          <p:cNvSpPr txBox="1">
            <a:spLocks noChangeArrowheads="1"/>
          </p:cNvSpPr>
          <p:nvPr/>
        </p:nvSpPr>
        <p:spPr bwMode="auto">
          <a:xfrm>
            <a:off x="7162800" y="2971800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(Tier IV)</a:t>
            </a:r>
          </a:p>
        </p:txBody>
      </p:sp>
      <p:sp>
        <p:nvSpPr>
          <p:cNvPr id="28" name="Oval 27"/>
          <p:cNvSpPr/>
          <p:nvPr/>
        </p:nvSpPr>
        <p:spPr>
          <a:xfrm>
            <a:off x="6934200" y="3048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>
            <a:stCxn id="28" idx="2"/>
            <a:endCxn id="4" idx="7"/>
          </p:cNvCxnSpPr>
          <p:nvPr/>
        </p:nvCxnSpPr>
        <p:spPr>
          <a:xfrm rot="10800000">
            <a:off x="5216525" y="498475"/>
            <a:ext cx="1717675" cy="758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91" name="TextBox 63"/>
          <p:cNvSpPr txBox="1">
            <a:spLocks noChangeArrowheads="1"/>
          </p:cNvSpPr>
          <p:nvPr/>
        </p:nvSpPr>
        <p:spPr bwMode="auto">
          <a:xfrm>
            <a:off x="7162800" y="7620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</a:t>
            </a:r>
          </a:p>
        </p:txBody>
      </p:sp>
    </p:spTree>
    <p:extLst>
      <p:ext uri="{BB962C8B-B14F-4D97-AF65-F5344CB8AC3E}">
        <p14:creationId xmlns:p14="http://schemas.microsoft.com/office/powerpoint/2010/main" val="15394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LCCN Goals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5105400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1. Increase capacity of system of care</a:t>
            </a:r>
            <a:r>
              <a:rPr lang="en-US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/>
              <a:t>Enhance number of providers &amp; skills, address  service &amp; funding gaps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2. Increase accessibility of services</a:t>
            </a:r>
            <a:r>
              <a:rPr lang="en-US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/>
              <a:t>Increase awareness of services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/>
              <a:t>Eliminate barriers (stigma, payment, transportation)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3. Increase coordination of services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/>
              <a:t>Improve collaboration &amp; communication among providers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/>
              <a:t>Use data for decision making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4. Decrease rates of risk behaviors and frequency &amp; severity of mental disorders</a:t>
            </a:r>
            <a:r>
              <a:rPr lang="en-US" dirty="0" smtClean="0"/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/>
              <a:t>Enhance SEL &amp; early identification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/>
              <a:t>Improve protective factors (e.g., child-adult relations)</a:t>
            </a:r>
            <a:endParaRPr lang="en-US" dirty="0"/>
          </a:p>
        </p:txBody>
      </p:sp>
      <p:pic>
        <p:nvPicPr>
          <p:cNvPr id="15364" name="Picture 2" descr="C:\Users\bjhuber\AppData\Local\Microsoft\Windows\Temporary Internet Files\Content.IE5\TVCJ6Z3X\MC9002997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2057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Four levels of care for 0-18; </a:t>
            </a:r>
            <a:br>
              <a:rPr lang="en-US" smtClean="0"/>
            </a:br>
            <a:r>
              <a:rPr lang="en-US" smtClean="0"/>
              <a:t>Coordinated across settings</a:t>
            </a:r>
            <a:endParaRPr lang="en-US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Tier I:  Universally available education; prevention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screening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Tier II:  Targeted intervention for at-risk (promote pro-social and/or prevent problems)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Tier III:  Individual treatment for diagnosed child (natural setting)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Comprehensive, inter-disciplinary assessment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Tier IV:  Intensive individual &amp; family Tx</a:t>
            </a:r>
          </a:p>
        </p:txBody>
      </p:sp>
    </p:spTree>
    <p:extLst>
      <p:ext uri="{BB962C8B-B14F-4D97-AF65-F5344CB8AC3E}">
        <p14:creationId xmlns:p14="http://schemas.microsoft.com/office/powerpoint/2010/main" val="22081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4495800"/>
            <a:ext cx="7772400" cy="2057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Families all across Livingston County will utilize and value a comprehensive continuum of services to promote children’s social and emotional development which will, in turn, effectively reduce at-risk behaviors and strengthen relationships.</a:t>
            </a:r>
            <a:endParaRPr lang="en-US" sz="2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9624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Celebrating progress towards the fulfillment of our vision: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935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 want to be sure ALL our children are on track. In 2015, we completed 11,556 screens for social-emotional-behavioral concerns</a:t>
            </a:r>
            <a:r>
              <a:rPr lang="en-US" sz="3200" b="1" dirty="0"/>
              <a:t>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65389" y="6116555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Screening occurs in primary care/health </a:t>
            </a:r>
            <a:r>
              <a:rPr lang="en-US" dirty="0" err="1" smtClean="0"/>
              <a:t>dept</a:t>
            </a:r>
            <a:r>
              <a:rPr lang="en-US" dirty="0" smtClean="0"/>
              <a:t>, the courts &amp; schools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87433215"/>
              </p:ext>
            </p:extLst>
          </p:nvPr>
        </p:nvGraphicFramePr>
        <p:xfrm>
          <a:off x="838200" y="2103113"/>
          <a:ext cx="6477706" cy="421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percentage of children who are at-risk for social-emotional-behavioral concerns is decreasing!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848618"/>
              </p:ext>
            </p:extLst>
          </p:nvPr>
        </p:nvGraphicFramePr>
        <p:xfrm>
          <a:off x="1752600" y="2057400"/>
          <a:ext cx="55626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1896878"/>
              </p:ext>
            </p:extLst>
          </p:nvPr>
        </p:nvGraphicFramePr>
        <p:xfrm>
          <a:off x="1219200" y="2133600"/>
          <a:ext cx="6324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51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This decrease suggests that our prevention and early intervention strategies are working. 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94% of children are in classrooms with Positive Action</a:t>
            </a:r>
            <a:r>
              <a:rPr lang="en-US" sz="2000" b="1" dirty="0" smtClean="0"/>
              <a:t>©</a:t>
            </a:r>
            <a:r>
              <a:rPr lang="en-US" sz="3200" b="1" dirty="0" smtClean="0"/>
              <a:t> teachers.</a:t>
            </a:r>
            <a:endParaRPr lang="en-US" sz="3200" dirty="0"/>
          </a:p>
        </p:txBody>
      </p:sp>
      <p:pic>
        <p:nvPicPr>
          <p:cNvPr id="3075" name="Picture 3" descr="C:\Users\bjhuber\AppData\Local\Microsoft\Windows\Temporary Internet Files\Content.IE5\OC24DUVW\MP90040904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7555"/>
            <a:ext cx="5294648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CN PowerPoint Combined i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LCCN PowerPoint Combined in Template</Template>
  <TotalTime>369</TotalTime>
  <Words>642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Kristen ITC</vt:lpstr>
      <vt:lpstr>Wingdings 2</vt:lpstr>
      <vt:lpstr>LCCN PowerPoint Combined in Template</vt:lpstr>
      <vt:lpstr>Custom Design</vt:lpstr>
      <vt:lpstr>1_Custom Design</vt:lpstr>
      <vt:lpstr>Office Theme</vt:lpstr>
      <vt:lpstr>1_Office Theme</vt:lpstr>
      <vt:lpstr>2_Office Theme</vt:lpstr>
      <vt:lpstr>3_Office Theme</vt:lpstr>
      <vt:lpstr>PowerPoint Presentation</vt:lpstr>
      <vt:lpstr>Our community needs:</vt:lpstr>
      <vt:lpstr>PowerPoint Presentation</vt:lpstr>
      <vt:lpstr>LCCN Goals &amp; Objectives</vt:lpstr>
      <vt:lpstr>Four levels of care for 0-18;  Coordinated across settings</vt:lpstr>
      <vt:lpstr>PowerPoint Presentation</vt:lpstr>
      <vt:lpstr>We want to be sure ALL our children are on track. In 2015, we completed 11,556 screens for social-emotional-behavioral concerns!</vt:lpstr>
      <vt:lpstr>The percentage of children who are at-risk for social-emotional-behavioral concerns is decreasing!</vt:lpstr>
      <vt:lpstr>This decrease suggests that our prevention and early intervention strategies are working.   94% of children are in classrooms with Positive Action© teachers.</vt:lpstr>
      <vt:lpstr>70-80% of at-risk children and youth receive individual or group services at school.</vt:lpstr>
      <vt:lpstr>Many more families who need parenting supports are accessing them. </vt:lpstr>
      <vt:lpstr>The number of children and adolescents provided therapy by Institute for Human Resources (IHR) has nearly tripled.</vt:lpstr>
      <vt:lpstr>Even our Juvenile Police Reports are decreasing... further evidence of our progress.</vt:lpstr>
      <vt:lpstr>PowerPoint Presentation</vt:lpstr>
    </vt:vector>
  </TitlesOfParts>
  <Company>OSF Healthcare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Meiner, Pamela A.</dc:creator>
  <cp:lastModifiedBy>K.Shelvin</cp:lastModifiedBy>
  <cp:revision>42</cp:revision>
  <cp:lastPrinted>2016-04-21T20:50:51Z</cp:lastPrinted>
  <dcterms:created xsi:type="dcterms:W3CDTF">2013-09-06T21:27:50Z</dcterms:created>
  <dcterms:modified xsi:type="dcterms:W3CDTF">2016-08-02T15:26:18Z</dcterms:modified>
</cp:coreProperties>
</file>